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8" r:id="rId4"/>
    <p:sldId id="257" r:id="rId6"/>
    <p:sldId id="258" r:id="rId7"/>
    <p:sldId id="259" r:id="rId8"/>
    <p:sldId id="260" r:id="rId9"/>
    <p:sldId id="261" r:id="rId10"/>
    <p:sldId id="262" r:id="rId11"/>
    <p:sldId id="306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5" r:id="rId33"/>
    <p:sldId id="307" r:id="rId34"/>
    <p:sldId id="286" r:id="rId35"/>
    <p:sldId id="287" r:id="rId36"/>
    <p:sldId id="308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309" r:id="rId47"/>
    <p:sldId id="297" r:id="rId48"/>
    <p:sldId id="298" r:id="rId49"/>
    <p:sldId id="299" r:id="rId50"/>
    <p:sldId id="310" r:id="rId51"/>
    <p:sldId id="300" r:id="rId52"/>
    <p:sldId id="301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02" r:id="rId61"/>
    <p:sldId id="303" r:id="rId62"/>
    <p:sldId id="304" r:id="rId6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6" Type="http://schemas.openxmlformats.org/officeDocument/2006/relationships/tableStyles" Target="tableStyles.xml"/><Relationship Id="rId65" Type="http://schemas.openxmlformats.org/officeDocument/2006/relationships/viewProps" Target="viewProps.xml"/><Relationship Id="rId64" Type="http://schemas.openxmlformats.org/officeDocument/2006/relationships/presProps" Target="presProps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5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8c650320008bd19f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slide" Target="slide41.xml"/><Relationship Id="rId3" Type="http://schemas.openxmlformats.org/officeDocument/2006/relationships/slide" Target="slide21.xml"/><Relationship Id="rId2" Type="http://schemas.openxmlformats.org/officeDocument/2006/relationships/image" Target="../media/image10.jpeg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c15d19ad?pid=c0e5d469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5#fb12d2ab2?pid=0c15d19ad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自传体小说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自传体小说是一种从主人公自述生平经历和事迹的角度写成的小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。这种小说是在作者亲身经历的事件的基础上，经过虚构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、想象等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艺术手法加工而成的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。从写作的对象上来讲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，自传体小说是以写人为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，且这个人物的原型是作者自己，例如高尔基的《童年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》《在人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》《我的大学》。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fb12d2ab2?pid=0c15d19a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批判现实主义文学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批判现实主义文学是流行于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19世纪的一种文学流派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。批判现实主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义作家在自己的作品中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，广阔而深刻、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真实而生动地反映了社会风俗、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、国民性和社会矛盾，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深刻地批判了资本主义社会的精神童话，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把人间的苦难形象地展现出来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。这一文学流派在艺术上多有创见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是写实的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，又具有倾向性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。其中在典型环境中再现某一阶层人物的典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型性格的创作方法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，使作品达到了思想性与艺术性的高度统一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深刻的认识价值和审美价值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。批判现实主义的代表作家有司汤达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尔扎克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、狄更斯、列夫·托尔斯泰等。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b8cfed08?pid=c0e5d469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四、语言基础</a:t>
            </a:r>
            <a:endParaRPr lang="en-US" altLang="zh-CN" sz="3200" dirty="0"/>
          </a:p>
        </p:txBody>
      </p:sp>
      <p:sp>
        <p:nvSpPr>
          <p:cNvPr id="3" name="QB_5_BD.1_1#cb9ca3d67?sp=1&amp;pid=3b8cfed08&amp;color=0,0,0&amp;vtp=1&amp;bb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051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051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①诨名(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②咄咄怪事(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051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③干酪(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④污垢(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051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⑤邋遢(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⑥孑然一身(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AN.2_1#cb9ca3d67.bracket?pid=3b8cfed08&amp;color=0,0,0&amp;vpa=1&amp;vtp=1&amp;bbb=1"/>
          <p:cNvSpPr/>
          <p:nvPr/>
        </p:nvSpPr>
        <p:spPr>
          <a:xfrm>
            <a:off x="1791367" y="1829774"/>
            <a:ext cx="85407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hùn</a:t>
            </a:r>
            <a:endParaRPr lang="en-US" altLang="zh-CN" sz="2800" dirty="0"/>
          </a:p>
        </p:txBody>
      </p:sp>
      <p:sp>
        <p:nvSpPr>
          <p:cNvPr id="5" name="QB_5_AN.3_1#cb9ca3d67.bracket?pid=3b8cfed08&amp;color=0,0,0&amp;vpa=2&amp;vtp=1&amp;bbb=1"/>
          <p:cNvSpPr/>
          <p:nvPr/>
        </p:nvSpPr>
        <p:spPr>
          <a:xfrm>
            <a:off x="7908322" y="1829774"/>
            <a:ext cx="8334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duō</a:t>
            </a:r>
            <a:endParaRPr lang="en-US" altLang="zh-CN" sz="2800" dirty="0"/>
          </a:p>
        </p:txBody>
      </p:sp>
      <p:sp>
        <p:nvSpPr>
          <p:cNvPr id="6" name="QB_5_AN.4_1#cb9ca3d67.bracket?pid=3b8cfed08&amp;color=0,0,0&amp;vpa=3&amp;vtp=1&amp;bbb=1"/>
          <p:cNvSpPr/>
          <p:nvPr/>
        </p:nvSpPr>
        <p:spPr>
          <a:xfrm>
            <a:off x="1765967" y="2477474"/>
            <a:ext cx="7143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o</a:t>
            </a:r>
            <a:endParaRPr lang="en-US" altLang="zh-CN" sz="2800" dirty="0"/>
          </a:p>
        </p:txBody>
      </p:sp>
      <p:sp>
        <p:nvSpPr>
          <p:cNvPr id="7" name="QB_5_AN.5_1#cb9ca3d67.bracket?pid=3b8cfed08&amp;color=0,0,0&amp;vpa=4&amp;vtp=1&amp;bbb=1"/>
          <p:cNvSpPr/>
          <p:nvPr/>
        </p:nvSpPr>
        <p:spPr>
          <a:xfrm>
            <a:off x="7197122" y="2477474"/>
            <a:ext cx="8302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ɡòu</a:t>
            </a:r>
            <a:endParaRPr lang="en-US" altLang="zh-CN" sz="2800" dirty="0"/>
          </a:p>
        </p:txBody>
      </p:sp>
      <p:sp>
        <p:nvSpPr>
          <p:cNvPr id="8" name="QB_5_AN.6_1#cb9ca3d67.bracket?pid=3b8cfed08&amp;color=0,0,0&amp;vpa=5&amp;vtp=1&amp;bbb=1"/>
          <p:cNvSpPr/>
          <p:nvPr/>
        </p:nvSpPr>
        <p:spPr>
          <a:xfrm>
            <a:off x="1666748" y="3125174"/>
            <a:ext cx="6334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9" name="QB_5_AN.7_1#cb9ca3d67.bracket?pid=3b8cfed08&amp;color=0,0,0&amp;vpa=6&amp;vtp=1&amp;bbb=1"/>
          <p:cNvSpPr/>
          <p:nvPr/>
        </p:nvSpPr>
        <p:spPr>
          <a:xfrm>
            <a:off x="2428748" y="3125174"/>
            <a:ext cx="6540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10" name="QB_5_AN.8_1#cb9ca3d67.bracket?pid=3b8cfed08&amp;color=0,0,0&amp;vpa=7&amp;vtp=1&amp;bbb=1"/>
          <p:cNvSpPr/>
          <p:nvPr/>
        </p:nvSpPr>
        <p:spPr>
          <a:xfrm>
            <a:off x="7921022" y="3125174"/>
            <a:ext cx="63341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jié</a:t>
            </a:r>
            <a:endParaRPr lang="en-US" altLang="zh-CN" sz="2800" dirty="0"/>
          </a:p>
        </p:txBody>
      </p:sp>
      <p:sp>
        <p:nvSpPr>
          <p:cNvPr id="11" name="QB_5_BD.1_1#cb9ca3d67?sp=1&amp;pid=3b8cfed08&amp;color=0,0,0&amp;vtp=1&amp;bbb=1&amp;zzd= 3"/>
          <p:cNvSpPr/>
          <p:nvPr/>
        </p:nvSpPr>
        <p:spPr>
          <a:xfrm>
            <a:off x="1127030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1_1#cb9ca3d67?sp=1&amp;pid=3b8cfed08&amp;color=0,0,0&amp;vtp=1&amp;bbb=1&amp;zzd= 3"/>
          <p:cNvSpPr/>
          <p:nvPr/>
        </p:nvSpPr>
        <p:spPr>
          <a:xfrm>
            <a:off x="6532785" y="2482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_1#cb9ca3d67?sp=1&amp;pid=3b8cfed08&amp;color=0,0,0&amp;vtp=1&amp;bbb=1&amp;zzd= 5"/>
          <p:cNvSpPr/>
          <p:nvPr/>
        </p:nvSpPr>
        <p:spPr>
          <a:xfrm>
            <a:off x="1482630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_1#cb9ca3d67?sp=1&amp;pid=3b8cfed08&amp;color=0,0,0&amp;vtp=1&amp;bbb=1&amp;zzd= 5"/>
          <p:cNvSpPr/>
          <p:nvPr/>
        </p:nvSpPr>
        <p:spPr>
          <a:xfrm>
            <a:off x="6888385" y="31302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1_1#cb9ca3d67?sp=1&amp;pid=3b8cfed08&amp;color=0,0,0&amp;vtp=1&amp;bbb=1&amp;zzd= 7"/>
          <p:cNvSpPr/>
          <p:nvPr/>
        </p:nvSpPr>
        <p:spPr>
          <a:xfrm>
            <a:off x="1127030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1_1#cb9ca3d67?sp=1&amp;pid=3b8cfed08&amp;color=0,0,0&amp;vtp=1&amp;bbb=1&amp;zzd= 7"/>
          <p:cNvSpPr/>
          <p:nvPr/>
        </p:nvSpPr>
        <p:spPr>
          <a:xfrm>
            <a:off x="1482630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1_1#cb9ca3d67?sp=1&amp;pid=3b8cfed08&amp;color=0,0,0&amp;vtp=1&amp;bbb=1&amp;zzd= 7"/>
          <p:cNvSpPr/>
          <p:nvPr/>
        </p:nvSpPr>
        <p:spPr>
          <a:xfrm>
            <a:off x="6532785" y="37906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_1#3e0adf8c7?sp=1&amp;pid=3b8cfed08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写对字形</a:t>
            </a:r>
            <a:endParaRPr lang="en-US" altLang="zh-CN" sz="2800" dirty="0"/>
          </a:p>
        </p:txBody>
      </p:sp>
      <p:sp>
        <p:nvSpPr>
          <p:cNvPr id="3" name="QB_5_BD.9_2#3e0adf8c7?bid=1&amp;pid=3b8cfed08&amp;color=0,0,0&amp;vtp=1"/>
          <p:cNvSpPr/>
          <p:nvPr/>
        </p:nvSpPr>
        <p:spPr>
          <a:xfrm>
            <a:off x="1366712" y="1099391"/>
            <a:ext cx="2151063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)栏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阑sh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5_BD.9_3#3e0adf8c7?bid=2&amp;pid=3b8cfed08&amp;color=0,0,0&amp;vtp=1"/>
          <p:cNvSpPr/>
          <p:nvPr/>
        </p:nvSpPr>
        <p:spPr>
          <a:xfrm>
            <a:off x="1366712" y="2440511"/>
            <a:ext cx="2466975" cy="1295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褴lǚ(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不绝如lǚ(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5_AN.10_1#3e0adf8c7.bracket?pid=3b8cfed08&amp;color=0,0,0&amp;vpa=8&amp;vtp=1"/>
          <p:cNvSpPr/>
          <p:nvPr/>
        </p:nvSpPr>
        <p:spPr>
          <a:xfrm>
            <a:off x="2016794" y="11070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栅</a:t>
            </a:r>
            <a:endParaRPr lang="en-US" altLang="zh-CN" sz="2800" dirty="0"/>
          </a:p>
        </p:txBody>
      </p:sp>
      <p:sp>
        <p:nvSpPr>
          <p:cNvPr id="6" name="QB_5_AN.11_1#3e0adf8c7.bracket?pid=3b8cfed08&amp;color=0,0,0&amp;vpa=9&amp;vtp=1"/>
          <p:cNvSpPr/>
          <p:nvPr/>
        </p:nvSpPr>
        <p:spPr>
          <a:xfrm>
            <a:off x="2531144" y="175471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珊</a:t>
            </a:r>
            <a:endParaRPr lang="en-US" altLang="zh-CN" sz="2800" dirty="0"/>
          </a:p>
        </p:txBody>
      </p:sp>
      <p:sp>
        <p:nvSpPr>
          <p:cNvPr id="7" name="QB_5_AN.12_1#3e0adf8c7.bracket?pid=3b8cfed08&amp;color=0,0,0&amp;vpa=10&amp;vtp=1"/>
          <p:cNvSpPr/>
          <p:nvPr/>
        </p:nvSpPr>
        <p:spPr>
          <a:xfrm>
            <a:off x="2135855" y="24481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褛</a:t>
            </a:r>
            <a:endParaRPr lang="en-US" altLang="zh-CN" sz="2800" dirty="0"/>
          </a:p>
        </p:txBody>
      </p:sp>
      <p:sp>
        <p:nvSpPr>
          <p:cNvPr id="8" name="QB_5_AN.13_1#3e0adf8c7.bracket?pid=3b8cfed08&amp;color=0,0,0&amp;vpa=11&amp;vtp=1"/>
          <p:cNvSpPr/>
          <p:nvPr/>
        </p:nvSpPr>
        <p:spPr>
          <a:xfrm>
            <a:off x="2847055" y="3095831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缕</a:t>
            </a:r>
            <a:endParaRPr lang="en-US" altLang="zh-CN" sz="2800" dirty="0"/>
          </a:p>
        </p:txBody>
      </p:sp>
      <p:sp>
        <p:nvSpPr>
          <p:cNvPr id="9" name="QB_5_BD.9_2#3e0adf8c7?bid=1&amp;pid=3b8cfed08&amp;color=0,0,0&amp;vtp=1"/>
          <p:cNvSpPr/>
          <p:nvPr/>
        </p:nvSpPr>
        <p:spPr>
          <a:xfrm>
            <a:off x="612649" y="148293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0" name="SystemAddBraceShape"/>
          <p:cNvSpPr/>
          <p:nvPr/>
        </p:nvSpPr>
        <p:spPr>
          <a:xfrm>
            <a:off x="1112712" y="135339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9_3#3e0adf8c7?bid=2&amp;pid=3b8cfed08&amp;color=0,0,0&amp;vtp=1"/>
          <p:cNvSpPr/>
          <p:nvPr/>
        </p:nvSpPr>
        <p:spPr>
          <a:xfrm>
            <a:off x="612649" y="2824051"/>
            <a:ext cx="525463" cy="6477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12" name="SystemAddBraceShape"/>
          <p:cNvSpPr/>
          <p:nvPr/>
        </p:nvSpPr>
        <p:spPr>
          <a:xfrm>
            <a:off x="1112712" y="2694511"/>
            <a:ext cx="76200" cy="899160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5803ee022?sp=1&amp;pid=3b8cfed08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辨析词义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渡过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·度过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辨析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指横渡江河湖海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由此岸到彼岸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如渡过长江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有时也指渡过难关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指经历过一段时间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如度过青年时代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光阴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岁月等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在这期间，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我读了狄更斯的两部长篇小说，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了一个愉快的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暑假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15_1#5803ee022.blank?pid=3b8cfed08&amp;color=0,0,0&amp;vpa=12&amp;vtp=1&amp;bbb=1"/>
          <p:cNvSpPr/>
          <p:nvPr/>
        </p:nvSpPr>
        <p:spPr>
          <a:xfrm>
            <a:off x="8268367" y="36760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度过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d78d0f67c?sp=1&amp;pid=3b8cfed08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，在横线上填写恰当的课内成语。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在不利处境中，共同承受困难或灾祸。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做了坏事，结果害了自己；自作自受。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拘谨不自然、不平静。形容心情过于紧张、慌乱。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能弯曲也能伸展，指人在不得志的时候能忍耐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志的时候能施展才干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、抱负。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形容使人惊诧的怪事。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形容因受感动或十分伤心而流了很多眼泪。</a:t>
            </a:r>
            <a:endParaRPr lang="en-US" altLang="zh-CN" sz="2800" dirty="0"/>
          </a:p>
        </p:txBody>
      </p:sp>
      <p:sp>
        <p:nvSpPr>
          <p:cNvPr id="3" name="QB_5_AN.17_1#d78d0f67c.blank?pid=3b8cfed08&amp;color=0,0,0&amp;vpa=13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患难与共</a:t>
            </a:r>
            <a:endParaRPr lang="en-US" altLang="zh-CN" sz="2800" dirty="0"/>
          </a:p>
        </p:txBody>
      </p:sp>
      <p:sp>
        <p:nvSpPr>
          <p:cNvPr id="4" name="QB_5_AN.18_1#d78d0f67c.blank?pid=3b8cfed08&amp;color=0,0,0&amp;vpa=14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自食其果</a:t>
            </a:r>
            <a:endParaRPr lang="en-US" altLang="zh-CN" sz="2800" dirty="0"/>
          </a:p>
        </p:txBody>
      </p:sp>
      <p:sp>
        <p:nvSpPr>
          <p:cNvPr id="5" name="QB_5_AN.19_1#d78d0f67c.blank?pid=3b8cfed08&amp;color=0,0,0&amp;vpa=15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局促不安</a:t>
            </a:r>
            <a:endParaRPr lang="en-US" altLang="zh-CN" sz="2800" dirty="0"/>
          </a:p>
        </p:txBody>
      </p:sp>
      <p:sp>
        <p:nvSpPr>
          <p:cNvPr id="6" name="QB_5_AN.20_1#d78d0f67c.blank?pid=3b8cfed08&amp;color=0,0,0&amp;vpa=16&amp;vtp=1&amp;bbb=1"/>
          <p:cNvSpPr/>
          <p:nvPr/>
        </p:nvSpPr>
        <p:spPr>
          <a:xfrm>
            <a:off x="9785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能屈能伸</a:t>
            </a:r>
            <a:endParaRPr lang="en-US" altLang="zh-CN" sz="2800" dirty="0"/>
          </a:p>
        </p:txBody>
      </p:sp>
      <p:sp>
        <p:nvSpPr>
          <p:cNvPr id="7" name="QB_5_AN.21_1#d78d0f67c.blank?pid=3b8cfed08&amp;color=0,0,0&amp;vpa=17&amp;vtp=1&amp;bbb=1"/>
          <p:cNvSpPr/>
          <p:nvPr/>
        </p:nvSpPr>
        <p:spPr>
          <a:xfrm>
            <a:off x="978566" y="49714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咄咄怪事</a:t>
            </a:r>
            <a:endParaRPr lang="en-US" altLang="zh-CN" sz="2800" dirty="0"/>
          </a:p>
        </p:txBody>
      </p:sp>
      <p:sp>
        <p:nvSpPr>
          <p:cNvPr id="8" name="QB_5_AN.22_1#d78d0f67c.blank?pid=3b8cfed08&amp;color=0,0,0&amp;vpa=18&amp;vtp=1&amp;bbb=1"/>
          <p:cNvSpPr/>
          <p:nvPr/>
        </p:nvSpPr>
        <p:spPr>
          <a:xfrm>
            <a:off x="978566" y="56191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泪如泉涌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3_1#616116b5f?sp=1&amp;pid=3b8cfed08&amp;color=0,0,0&amp;vtp=1&amp;bt=1&amp;bbb=1&amp;hb=1"/>
          <p:cNvSpPr/>
          <p:nvPr/>
        </p:nvSpPr>
        <p:spPr>
          <a:xfrm>
            <a:off x="612648" y="468000"/>
            <a:ext cx="10963656" cy="4356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嵌入式仿写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请仿照下面的画线句子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，结合名著《大卫·科波菲尔》，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再写一个句子，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将文段补充完整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文艺作品常常运用美丑对照原则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给读者带来强烈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的审美感受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巴黎圣母院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既塑造了心地纯洁善良的敲钟人卡西</a:t>
            </a:r>
            <a:endParaRPr lang="en-US" altLang="zh-CN" sz="2800" b="0" i="0" u="sng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莫多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也塑造了灵魂邪恶的副主教克洛德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5_AN.24_1#616116b5f.blank?pid=3b8cfed08&amp;color=0,0,0&amp;vpa=19&amp;vtp=1&amp;bbb=1&amp;hb=1"/>
          <p:cNvSpPr/>
          <p:nvPr/>
        </p:nvSpPr>
        <p:spPr>
          <a:xfrm>
            <a:off x="612648" y="2931165"/>
            <a:ext cx="10963656" cy="122047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3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示例）如《大卫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·科波菲尔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》既塑造了貌似严肃却善良正直的姨婆贝特西</a:t>
            </a:r>
            <a:endParaRPr lang="en-US" altLang="zh-CN" sz="2800" dirty="0"/>
          </a:p>
        </p:txBody>
      </p:sp>
      <p:sp>
        <p:nvSpPr>
          <p:cNvPr id="4" name="QB_5_AN.25_1#616116b5f.blank?pid=3b8cfed08&amp;color=0,0,0&amp;vpa=20&amp;vtp=1&amp;bbb=1&amp;hb=1"/>
          <p:cNvSpPr/>
          <p:nvPr/>
        </p:nvSpPr>
        <p:spPr>
          <a:xfrm>
            <a:off x="612648" y="3553465"/>
            <a:ext cx="10963656" cy="122047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43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也塑造了凶狠贪婪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、冷酷残忍的继父谋得斯通</a:t>
            </a:r>
            <a:endParaRPr lang="en-US" altLang="zh-CN" sz="2800" dirty="0"/>
          </a:p>
        </p:txBody>
      </p:sp>
      <p:sp>
        <p:nvSpPr>
          <p:cNvPr id="5" name="QB_5_AS.26_1#616116b5f?pid=3b8cfed08&amp;color=0,0,0&amp;vtp=1&amp;bbb=1&amp;hb=1"/>
          <p:cNvSpPr/>
          <p:nvPr/>
        </p:nvSpPr>
        <p:spPr>
          <a:xfrm>
            <a:off x="612648" y="4816554"/>
            <a:ext cx="109636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解答此题，首先要以美丑对照原则观照作品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，再按照句式特点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整合相关信息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。《大卫·科波菲尔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》中姨婆贝特西和继父谋得斯通就是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一组美丑对照的典型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。结合人物形象，参考画线句子仿写即可。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c639fbeb?pid=3b8cfed0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语用知识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嵌入式仿写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嵌入式仿写必须遵循总体上形似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修辞一致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和神似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联想相称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还要注意题型自身的特殊性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嵌入式仿写要求将仿写的内容镶嵌在语段中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这类仿写题一般限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定了表达的思维空间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仿写时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不仅要考虑与上下文的衔接和照应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也要注意仿写内容与语境的一致性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包括用语的特点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行文脉络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感基调和文体风格等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即形似意谐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上下连贯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c639fbeb?pid=3b8cfed08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仿写步骤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观察题目中的示例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把握其内容和句式特点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展开联想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仿照题目中的示例的内容和句式组织答案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要确保从内容到句式都符合要求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嵌入语境中要语意连贯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主题一致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仔细检查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把仿写的句子嵌入语境中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重点检验语意是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否连贯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3892ec7?pid=c0e5d469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五、文意梳理</a:t>
            </a:r>
            <a:endParaRPr lang="en-US" altLang="zh-CN" sz="3200" dirty="0"/>
          </a:p>
        </p:txBody>
      </p:sp>
      <p:sp>
        <p:nvSpPr>
          <p:cNvPr id="3" name="QB_5_BD.27_1#3a210103a?sp=1&amp;pid=243892ec7&amp;color=0,0,0&amp;vtp=1&amp;bbb=1"/>
          <p:cNvSpPr/>
          <p:nvPr/>
        </p:nvSpPr>
        <p:spPr>
          <a:xfrm>
            <a:off x="612648" y="117445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27_2#3a210103a?pid=243892ec7&amp;color=0,0,0&amp;tib=255,255,255&amp;vip=21#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6120" y="1879346"/>
            <a:ext cx="5687568" cy="455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8_1#3a210103a.blank?pid=243892ec7&amp;color=0,0,0&amp;vpa=21&amp;vtp=1"/>
          <p:cNvSpPr/>
          <p:nvPr/>
        </p:nvSpPr>
        <p:spPr>
          <a:xfrm>
            <a:off x="6577835" y="2938372"/>
            <a:ext cx="2170239" cy="34747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米考伯先生邀请“我”做他的房客</a:t>
            </a:r>
            <a:endParaRPr lang="en-US" altLang="zh-CN" sz="2100" dirty="0"/>
          </a:p>
        </p:txBody>
      </p:sp>
      <p:sp>
        <p:nvSpPr>
          <p:cNvPr id="6" name="QB_5_AN.29_1#3a210103a.blank?pid=243892ec7&amp;color=0,0,0&amp;vpa=22&amp;vtp=1"/>
          <p:cNvSpPr/>
          <p:nvPr/>
        </p:nvSpPr>
        <p:spPr>
          <a:xfrm>
            <a:off x="6208776" y="4247642"/>
            <a:ext cx="2734056" cy="2468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靠典当度日</a:t>
            </a:r>
            <a:endParaRPr lang="en-US" altLang="zh-CN" sz="2100" dirty="0"/>
          </a:p>
        </p:txBody>
      </p:sp>
      <p:sp>
        <p:nvSpPr>
          <p:cNvPr id="7" name="QB_5_AN.30_1#3a210103a.blank?pid=243892ec7&amp;color=0,0,0&amp;vpa=23&amp;vtp=1"/>
          <p:cNvSpPr/>
          <p:nvPr/>
        </p:nvSpPr>
        <p:spPr>
          <a:xfrm>
            <a:off x="6163055" y="5006594"/>
            <a:ext cx="3621967" cy="283464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米考伯先生因负债而进监狱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97a0203e?pid=c1e624a1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200" dirty="0"/>
          </a:p>
        </p:txBody>
      </p:sp>
      <p:sp>
        <p:nvSpPr>
          <p:cNvPr id="3" name="P_3_BD#64f11d7e4?pid=c97a0203e&amp;color=0,0,0&amp;vtp=1&amp;bbb=1&amp;hb=1"/>
          <p:cNvSpPr/>
          <p:nvPr/>
        </p:nvSpPr>
        <p:spPr>
          <a:xfrm>
            <a:off x="612648" y="95402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1.结合小说的具体内容，探寻丰富多彩的心灵世界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，感受和了解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世界各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地不同的民族文化和社会风貌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.联系相关的历史文化背景，体察小说展现的千姿百态的社会生活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解作者通过作品表现出的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对社会人生的认识与思考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，如有的作品蕴含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着对社会现实的揭露和批判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3.从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主题内容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、叙事手法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、语言风格等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多方面入手，品析作品在情节设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、形象塑造等方面的独到之处，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把握独特艺术手法带来的艺术效果、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情感意味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，以及特殊的审美感受。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4.总结小说的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提升鉴赏小说的能力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，尝试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写小小说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1_1#168745cc5?sp=1&amp;pid=243892ec7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31_2#168745cc5?sp=1&amp;pid=243892ec7&amp;color=0,0,0&amp;vtp=1&amp;bbb=1&amp;hb=1"/>
          <p:cNvSpPr/>
          <p:nvPr/>
        </p:nvSpPr>
        <p:spPr>
          <a:xfrm>
            <a:off x="612648" y="109939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本文讲述了大卫①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的经历和他与米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考伯夫妇结下深厚友谊的过程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突出了大卫的②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考伯先生爱慕虚荣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、喜好挥霍但又乐观开朗的性格特征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，揭示了当时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社会的真实面貌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，突出了金钱对于家庭、婚姻、社会的腐蚀作用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达了作者对③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等优良品质的肯定与赞扬，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对造成大卫和米考伯夫妇苦难的社会根源进行了批判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32_1#168745cc5.blank?pid=243892ec7&amp;color=0,0,0&amp;vpa=24&amp;vtp=1&amp;bbb=1"/>
          <p:cNvSpPr/>
          <p:nvPr/>
        </p:nvSpPr>
        <p:spPr>
          <a:xfrm>
            <a:off x="4178966" y="1068911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变成孤儿后来到货行做童工</a:t>
            </a:r>
            <a:endParaRPr lang="en-US" altLang="zh-CN" sz="2800" dirty="0"/>
          </a:p>
        </p:txBody>
      </p:sp>
      <p:sp>
        <p:nvSpPr>
          <p:cNvPr id="5" name="QB_5_AN.33_1#168745cc5.blank?pid=243892ec7&amp;color=0,0,0&amp;vpa=25&amp;vtp=1&amp;bbb=1"/>
          <p:cNvSpPr/>
          <p:nvPr/>
        </p:nvSpPr>
        <p:spPr>
          <a:xfrm>
            <a:off x="8090567" y="171661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善良、诚挚</a:t>
            </a:r>
            <a:endParaRPr lang="en-US" altLang="zh-CN" sz="2800" dirty="0"/>
          </a:p>
        </p:txBody>
      </p:sp>
      <p:sp>
        <p:nvSpPr>
          <p:cNvPr id="6" name="QB_5_AN.34_1#168745cc5.blank?pid=243892ec7&amp;color=0,0,0&amp;vpa=26&amp;vtp=1&amp;bbb=1"/>
          <p:cNvSpPr/>
          <p:nvPr/>
        </p:nvSpPr>
        <p:spPr>
          <a:xfrm>
            <a:off x="2756567" y="3659711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患难与共、真诚、自强不息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8383d5df.fixed?pid=cabd9287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68383d5d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32a0d8383?pid=68383d5df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“这不仅是我的胜利，更是我们锦屏的胜利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。我要告诉所有和我一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样来自小地方的孩子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，只要我们敢想敢拼，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就没有实现不了的梦想！”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贵州省锦屏县吴宗沁同学以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715分的惊人成绩，成为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2024年贵州理科状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。我们刻苦努力一年，又上了一个台阶。作为高二的学生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，有人感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到学习太劳累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，也有人抱怨生活艰苦。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班主任打算举办一次励志班会，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让同学们学习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《大卫·科波菲尔》（节选），总结文中的“我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”艰难成长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，谈谈自己的阅读感受。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f897a596?pid=68383d5d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交流准备·了解当时的社会</a:t>
            </a:r>
            <a:endParaRPr lang="en-US" altLang="zh-CN" sz="3000" dirty="0"/>
          </a:p>
        </p:txBody>
      </p:sp>
      <p:sp>
        <p:nvSpPr>
          <p:cNvPr id="3" name="QO_5_BD.35_1#0fd424dc5?pid=5f897a596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结合时代背景，简要说说下面句子表现了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19世纪英国社会生活的哪些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6_BD.36_1#17204c18f?sp=1&amp;pid=0fd424dc5&amp;color=0,0,0&amp;vtp=1&amp;bbb=1&amp;hb=1"/>
          <p:cNvSpPr/>
          <p:nvPr/>
        </p:nvSpPr>
        <p:spPr>
          <a:xfrm>
            <a:off x="612648" y="2458032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当时我从来没有想到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有一天我不得不招个房客来住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800" dirty="0"/>
          </a:p>
        </p:txBody>
      </p:sp>
      <p:sp>
        <p:nvSpPr>
          <p:cNvPr id="5" name="QB_6_AN.37_1#17204c18f.blank?pid=0fd424dc5&amp;color=0,0,0&amp;vpa=27&amp;vtp=1&amp;bbb=1&amp;hb=1"/>
          <p:cNvSpPr/>
          <p:nvPr/>
        </p:nvSpPr>
        <p:spPr>
          <a:xfrm>
            <a:off x="612648" y="3075252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“从来没有想到”“不得不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”写出了米考伯太太的贫困和面对现实的无奈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142571c4d?sp=1&amp;pid=0fd424dc5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它那些镶有护墙板的房间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我敢说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经过上百年的尘污烟熏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经分辨不出是什么颜色了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它的地板和楼梯都已腐烂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地下室里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群的灰色大老鼠东奔西窜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吱吱乱叫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这儿到处是污垢和腐臭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800" dirty="0"/>
          </a:p>
        </p:txBody>
      </p:sp>
      <p:sp>
        <p:nvSpPr>
          <p:cNvPr id="3" name="QB_6_AN.39_1#142571c4d.blank?pid=0fd424dc5&amp;color=0,0,0&amp;vpa=28&amp;vtp=1&amp;bbb=1&amp;hb=1"/>
          <p:cNvSpPr/>
          <p:nvPr/>
        </p:nvSpPr>
        <p:spPr>
          <a:xfrm>
            <a:off x="612648" y="23806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生动形象地写出了货行的破败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、肮脏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，突出了这里极其恶劣的工作环境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0_1#f2522fbd4?pid=5f897a596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结合本文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，简要说说下面的句子表现了作者哪些方面的感受以及对当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时社会现实的何种态度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6_BD.41_1#17bd6fc05?sp=1&amp;pid=f2522fbd4&amp;color=0,0,0&amp;vtp=1&amp;bbb=1&amp;hb=1"/>
          <p:cNvSpPr/>
          <p:nvPr/>
        </p:nvSpPr>
        <p:spPr>
          <a:xfrm>
            <a:off x="612648" y="180665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我竟沦落到跟这样一班人为伍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内心隐藏的痛苦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真是无法用言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语表达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我把这些天天在一起的伙伴跟我幸福的孩提时代的那些伙伴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作了比较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我年轻的心里痛苦地认定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我过去所学的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所想的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喜爱的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以及激发我想象力和上进心的一切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都将一天天地渐渐离我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永远不再回来了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2#17bd6fc05?pid=f2522fbd4&amp;color=0,0,0&amp;mp=1&amp;vtp=1&amp;bt=1&amp;bbb=1&amp;hb=1&amp;hltap=1"/>
          <p:cNvSpPr/>
          <p:nvPr/>
        </p:nvSpPr>
        <p:spPr>
          <a:xfrm>
            <a:off x="612648" y="4934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17bd6fc05?pid=f2522fbd4&amp;color=0,0,0&amp;mp=1&amp;vtp=1&amp;bt=1&amp;bbb=1&amp;hb=1&amp;hla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“内心隐藏的痛苦，真是无法用言语表达”——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为失学而痛苦，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为所处的地位而感到羞耻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，为再也无法成为一个有学问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、有名望的人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而感到绝望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。②对现实社会的强烈不满。（每点1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2_1#d591f78b2?sp=1&amp;pid=f2522fbd4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我整天都在货行里干活儿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而整个一星期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我就得靠这点儿钱过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从星期一早晨到星期六晚上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从来没有人给过我任何劝告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鼓励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帮助和支持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3_1#d591f78b2?sp=1&amp;pid=f2522fbd4&amp;color=0,0,0&amp;vtp=1&amp;bt=1&amp;bbb=1&amp;hb=1&amp;hla=1"/>
          <p:cNvSpPr/>
          <p:nvPr/>
        </p:nvSpPr>
        <p:spPr>
          <a:xfrm>
            <a:off x="612648" y="237554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在货行里困窘不堪，工资少得可怜。没有人出来为“我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”说一句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，没有人给“我”任何帮助和支持，“我”是如此孤苦伶仃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，内心的痛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苦无处倾诉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，只能默默忍受。②批评现实社会残酷无情。（每点1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d9b2742d?pid=68383d5d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交流实践·学习叙述视角</a:t>
            </a:r>
            <a:endParaRPr lang="en-US" altLang="zh-CN" sz="3000" dirty="0"/>
          </a:p>
        </p:txBody>
      </p:sp>
      <p:sp>
        <p:nvSpPr>
          <p:cNvPr id="3" name="QB_5_BD.52_1#a5830715e?sp=1&amp;pid=5d9b2742d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本文选取了怎样的叙述视角？这种叙述视角具有怎样的作用？（6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3_1#a5830715e?sp=1&amp;pid=5d9b2742d&amp;color=0,0,0&amp;vtp=1&amp;bbb=1&amp;hb=1&amp;hla=1"/>
          <p:cNvSpPr/>
          <p:nvPr/>
        </p:nvSpPr>
        <p:spPr>
          <a:xfrm>
            <a:off x="612648" y="167507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（1）本文采用第一人称“我”的叙述视角来叙述故事。（2分）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（2）作用：①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第一人称的叙述视角增强了故事的真实性，使叙述更有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说服力，更引人深思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便于“我”抒发情感，在作品中进行详细的心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理描写。有利于作者表达对社会诸多现象的认识，便于作者更直观地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表达对社会现状的批判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以“我”的见闻串起故事情节，使故事情节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叙述杂而不乱，更加紧凑、集中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容易拉近作品与读者的距离，使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读者更快进入“我”这个角色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081d484f?pid=5d9b2742d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叙述视角之第一人称视角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叙述视角也称叙述聚焦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是叙述语言中对故事内容进行观察和讲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述的特定角度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同样的事件从不同的角度去看可能会呈现出不同的面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在不同的人看来也会有不同的意义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科波菲尔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因其自传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在叙述中既有作者的回望视角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也有一个孩子经历苦难的视角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这两种视角统一于第一人称视角中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来叙述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的经历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为主线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真实可信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条理清晰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abd92877.fixed?pid=c1e624a1f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外国作家作品研习——多样的文化</a:t>
            </a:r>
            <a:endParaRPr lang="en-US" altLang="zh-CN" sz="4000" dirty="0"/>
          </a:p>
        </p:txBody>
      </p:sp>
      <p:sp>
        <p:nvSpPr>
          <p:cNvPr id="3" name="C_2#cabd92877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cabd92877.fixed?pid=c1e624a1f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第8课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大卫·科波菲尔（节选）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081d484f?pid=5d9b2742d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第一人称视角通常为有限视角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即叙述者只了解故事的部分情节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这时叙述者往往是小说中的一个人物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即由小说中的人物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来讲故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可以是小说的主人公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狂人日记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也可以是小说的次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要人物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孔乙己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运用第一人称视角的优点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给人一种亲历的感觉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可增加真实性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与亲切感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能使读者的能动性发挥到最大限度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让读者去想象故事背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故事以后的故事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运用第一人称视角的缺点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叙述的眼光往往较为主观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带有偏见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和感情色彩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只能局限于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的所见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55fd87b20?sp=1&amp;pid=5d9b2742d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本文客观地表现了19世纪英国社会生活的方方面面，但是运用第一人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称视角，只能局限于“我”的所见、所闻、所感。作者是如何打破这种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叙述局限的？请结合开头、结尾段分析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55fd87b20?sp=1&amp;pid=5d9b2742d&amp;color=0,0,0&amp;vtp=1&amp;bt=1&amp;bbb=1&amp;hb=1&amp;hla=1"/>
          <p:cNvSpPr/>
          <p:nvPr/>
        </p:nvSpPr>
        <p:spPr>
          <a:xfrm>
            <a:off x="612648" y="2328406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作者并不拘泥于描摹现实中发生的事，而是充分发挥想象力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以一个孩童的视角去揣摩、想象，使作品增添了童趣和诗意美，丰富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了小说情节，交代出必要的内容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作者以回忆者的身份补充当时所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不知道的情形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作者加入了对现实生活场景、社会现状的客观描述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让读者在了解主人公成长过程的同时，了解当时的社会现实，使整个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故事更加客观真实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4661dba2?pid=68383d5d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交流实践·分析人物形象</a:t>
            </a:r>
            <a:endParaRPr lang="en-US" altLang="zh-CN" sz="3000" dirty="0"/>
          </a:p>
        </p:txBody>
      </p:sp>
      <p:sp>
        <p:nvSpPr>
          <p:cNvPr id="3" name="QB_5_BD.52_1#ac980ca18?sp=1&amp;pid=24661dba2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本文展现了大卫怎样的形象特点？作者为什么要塑造大卫“孤儿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3_1#ac980ca18?sp=1&amp;pid=24661dba2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1）①大卫善良宽厚、正直勤奋。尽管拿着微薄的薪水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他能尽力把事情做好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。在和米考伯一家的交往中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，对这家人产生了深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厚的感情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。为米考伯的债务忧心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；主动把剩下的两三先令送给米考伯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太太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，并能帮助米考伯太太去典当物品；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到监狱里去探望米考伯先生。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大卫感情细腻，聪明好学，对世界怀着纯洁的爱，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对朋友诚挚友爱。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1#ac980ca18?sp=1&amp;pid=24661dba2&amp;color=0,0,0&amp;vtp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ac980ca18?sp=1&amp;pid=24661dba2&amp;color=0,0,0&amp;vtp=1&amp;bbb=1&amp;hb=1&amp;hla=1"/>
          <p:cNvSpPr/>
          <p:nvPr/>
        </p:nvSpPr>
        <p:spPr>
          <a:xfrm>
            <a:off x="612648" y="4426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如他把米考伯太太向他反复诉苦的话视为知心话等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③大卫有自强不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息和积极进取的精神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。做童工虽然辛苦、屈辱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，但大卫还是坚持了下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，自食其力。（每点1分）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①作品主要描写了大卫从孤儿成长为一个具有人道主义精神的资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产阶级民主主义作家的过程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这个人物身上寄托着狄更斯的道德理想。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大卫表现了一个小人物在资本主义社会中寻求出路的痛苦历程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更斯正是从人道主义的思想出发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，暴露了金钱的罪恶，从而揭开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“维多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利亚盛世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”的虚伪帷幕，显现出隐藏其后的社会真相。（每点2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f3643b1a9?sp=1&amp;pid=24661dba2&amp;color=0,0,0&amp;vtp=1&amp;bt=1&amp;bbb=1&amp;hb=1&amp;hltap=1"/>
          <p:cNvSpPr/>
          <p:nvPr/>
        </p:nvSpPr>
        <p:spPr>
          <a:xfrm>
            <a:off x="612648" y="468000"/>
            <a:ext cx="10963656" cy="54331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作者运用了哪些手法刻画米考伯先生?突出了他怎样的性格特点?刻画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米考伯先生这一形象有什么意义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f3643b1a9?sp=1&amp;pid=24661dba2&amp;color=0,0,0&amp;vtp=1&amp;bt=1&amp;bbb=1&amp;hb=1&amp;hla=1"/>
          <p:cNvSpPr/>
          <p:nvPr/>
        </p:nvSpPr>
        <p:spPr>
          <a:xfrm>
            <a:off x="612648" y="1603485"/>
            <a:ext cx="10963656" cy="416571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（1）刻画手法：①肖像描写，“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脑袋又大又亮，没有头发，光秃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得像个鸡蛋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”“他的衣服破旧，但装了一条颇为神气的衬衣硬领”“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他手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里拿着一根很有气派的手杖，手杖上系有一对已褪色的大穗子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”。②语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，“信里提到，要我把我住家后面的一间空着的屋子——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简而言之，出租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”“用作卧室——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现在能接待这么一位初来的年轻创业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者，这是本人的荣幸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你在这个大都市的游历还不够广，要想穿过这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座迷宫似的现代巴比伦，前往城市路，似乎还有困难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简而言之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2#f3643b1a9?pid=24661dba2&amp;color=0,0,0&amp;mp=1&amp;vtp=1&amp;bt=1&amp;bbb=1&amp;hb=1&amp;hltap=1"/>
          <p:cNvSpPr/>
          <p:nvPr/>
        </p:nvSpPr>
        <p:spPr>
          <a:xfrm>
            <a:off x="612648" y="4934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f3643b1a9?pid=24661dba2&amp;color=0,0,0&amp;mp=1&amp;vtp=1&amp;bt=1&amp;bbb=1&amp;hb=1&amp;hla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动作描写，“说着，陌生人挥了挥手，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把下巴架在了衬衣的硬领上”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于是，他便戴上帽子，腋下夹着手杖，腰杆儿笔挺地走出来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。离开账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，他还哼起了一支曲子”。（每点1分）</a:t>
            </a:r>
            <a:endParaRPr lang="en-US" altLang="zh-CN" sz="1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性格特点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：①滑稽可笑、讲究排场、爱慕虚荣。②故作文雅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、热心善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、卖弄学问。③装腔作势、盲目乐观。（每点1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3#f3643b1a9?pid=24661dba2&amp;color=0,0,0&amp;mp=1&amp;vtp=1&amp;bt=1&amp;bbb=1&amp;hb=1&amp;hltap=1"/>
          <p:cNvSpPr/>
          <p:nvPr/>
        </p:nvSpPr>
        <p:spPr>
          <a:xfrm>
            <a:off x="612648" y="4934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f3643b1a9?pid=24661dba2&amp;color=0,0,0&amp;mp=1&amp;vtp=1&amp;bt=1&amp;bbb=1&amp;hb=1&amp;hla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（2）①对大卫的成长产生积极影响。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他给予大卫困境中的温暖，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逆境中的激励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，看遍自私、丑恶之后的人性美好启迪。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②强烈的喜剧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效果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。作者同情他的遭遇，但又温和地讽刺他的弱点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，用喜剧的方式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巧妙地避免了置于读者面前的悲剧感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形成了反差较大的喜剧效果。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他盲目乐观的精神给予读者积极的人生启示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。米考伯先生对悲剧生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活的乐观幻想使黑暗的场景变得生动起来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读者为他的乐观所鼓舞，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可怕的场景被他快乐的态度平衡着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2_1#94613ac35?sp=1&amp;pid=24661dba2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读完本文，你对大卫有怎样的感悟？梁衡在《把栏杆拍遍》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中说：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我常想，要是为辛弃疾造像，最贴切的题目就是‘把栏杆拍遍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’。”如果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要为大卫画一幅素描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，你会拟一个什么题目？（5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3_1#94613ac35?sp=1&amp;pid=24661dba2&amp;color=0,0,0&amp;vtp=1&amp;bt=1&amp;bbb=1&amp;hb=1&amp;hla=1"/>
          <p:cNvSpPr/>
          <p:nvPr/>
        </p:nvSpPr>
        <p:spPr>
          <a:xfrm>
            <a:off x="612648" y="237554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1）感悟：①我们要学习大卫这种坚持、奋发向上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、刻苦努力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。在逆境中成长是难能可贵的，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在逆境中取得显著成绩更可贵。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只有坚持才能成功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，善良总会被人喜爱。②不管遇到多少困难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不逃避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，勇敢坚强地去面对，想方设法去解决，才能战胜自己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这是对我们人生的考验。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2#94613ac35?pid=24661dba2&amp;color=0,0,0&amp;mp=1&amp;vtp=1&amp;bt=1&amp;bbb=1&amp;hb=1&amp;hltap=1"/>
          <p:cNvSpPr/>
          <p:nvPr/>
        </p:nvSpPr>
        <p:spPr>
          <a:xfrm>
            <a:off x="612648" y="4934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94613ac35?pid=24661dba2&amp;color=0,0,0&amp;mp=1&amp;vtp=1&amp;bt=1&amp;bbb=1&amp;hb=1&amp;hla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在危难之中，拥有乐观的心态很重要，只有这样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，我们才能成为搏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击风雨的雄鹰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。其实成功离我们并不遥远，只要勤奋好学，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积极上进，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总能取得成功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。（每点1分）</a:t>
            </a:r>
            <a:endParaRPr lang="en-US" altLang="zh-CN" sz="1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2）（示例）题目：坎坷而传奇的一生（2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91e10195?pid=68383d5df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5_BD.52_1#4de416164?sp=1&amp;pid=691e10195&amp;color=0,0,0&amp;vtp=1&amp;bbb=1&amp;hb=1&amp;hltap=1"/>
          <p:cNvSpPr/>
          <p:nvPr/>
        </p:nvSpPr>
        <p:spPr>
          <a:xfrm>
            <a:off x="612648" y="95402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小说中的米考伯先生，有人认为他是反面形象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，有人认为他是正面形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。结合本文，谈谈你的理解。（6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53_1#4de416164?sp=1&amp;pid=691e10195&amp;color=0,0,0&amp;vtp=1&amp;bbb=1&amp;hb=1&amp;hla=1"/>
          <p:cNvSpPr/>
          <p:nvPr/>
        </p:nvSpPr>
        <p:spPr>
          <a:xfrm>
            <a:off x="612648" y="222148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示例1）他是正面形象。米考伯先生是不折不扣的乐天派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然他贫穷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，但是他的快乐来得很简单。米考伯先生讲义气，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有同情心、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，关心家庭。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这样的米考伯先生显然是一个正面的人物形象。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db8666a77?pid=cabd92877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db8666a77?pid=cabd92877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1.了解作者狄更斯，了解小说的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创作背景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2.紧扣“成长”这一线索，厘清小说结构，分析人物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形象特征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，把握塑造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人物形象的手法。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3.分析小说独特的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叙述视角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，体会小说的叙述角度带来的独特艺术效果。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3_2#4de416164?pid=691e10195&amp;color=0,0,0&amp;mp=1&amp;vtp=1&amp;bt=1&amp;bbb=1&amp;hb=1&amp;hltap=1"/>
          <p:cNvSpPr/>
          <p:nvPr/>
        </p:nvSpPr>
        <p:spPr>
          <a:xfrm>
            <a:off x="612648" y="4934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52_1#4de416164?pid=691e10195&amp;color=0,0,0&amp;mp=1&amp;vtp=1&amp;bt=1&amp;bbb=1&amp;hb=1&amp;hla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（示例2）他是反面形象。米考伯先生爱慕虚荣，喜好挥霍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，不肯脚踏实地工作，负债累累。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他在因欠债而被关进监狱时，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劝告大卫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·科波菲尔：“一个人要是每年收入二十镑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，花掉十九镑十九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先令六便士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，那他会过得很快活，但要是他花掉二十镑一先令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，那他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就惨了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。”然而刚刚忏悔完，他又向大卫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·科波菲尔借了一先令买黑啤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阐明自己的观点2分，理由4分，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言之成理即可）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01951a85.fixed?pid=cabd9287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4000" dirty="0"/>
          </a:p>
        </p:txBody>
      </p:sp>
      <p:sp>
        <p:nvSpPr>
          <p:cNvPr id="3" name="C_3#101951a8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2_1#7ac885494?pid=101951a85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“债多不愁，乐天知命”的米考伯夫妇已成了文学作品中的典型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的性格特征被称作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“米考伯主义”，“米考伯主义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”作为单词被收入英语词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。这一特点与鲁迅先生笔下阿Q的“精神胜利法”有何异同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？请简要分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53_1#7ac885494?pid=101951a85&amp;color=0,0,0&amp;vtp=1&amp;bt=1&amp;bbb=1&amp;hb=1&amp;hla=1"/>
          <p:cNvSpPr/>
          <p:nvPr/>
        </p:nvSpPr>
        <p:spPr>
          <a:xfrm>
            <a:off x="612648" y="301562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1）相同点：都是一种心理安慰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，在面对困境的时候保持一种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豁达乐观的态度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，以求得精神上的自我安慰和满足。（2分）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2）不同点：①“米考伯主义”代表一种积极乐观的处世态度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，它使米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考伯先生身陷囹圄却依然能借一先令买酒喝，同样支撑着米考伯太太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3_1#7ac885494?pid=101951a85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52_1#7ac885494?pid=101951a85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忠实地伴随丈夫度过充满艰辛的日子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，等待时来运转的那一天。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Q的“精神胜利法”则是自欺欺人、自嘲、自解而又妄自尊大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陶醉等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。在失败与屈辱面前，阿Q不敢正视现实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，而使用虚假的胜利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在精神上自我安慰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、自我麻醉。这只会消磨人的斗志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，为苟且偷生找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到心安理得的借口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，不利于现实的改造，不利于人类的进步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，应该鄙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6920f7ef?pid=101951a85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读写结合</a:t>
            </a:r>
            <a:endParaRPr lang="en-US" altLang="zh-CN" sz="3200" dirty="0"/>
          </a:p>
        </p:txBody>
      </p:sp>
      <p:sp>
        <p:nvSpPr>
          <p:cNvPr id="3" name="C_5_BD#c94b2d35d?pid=06920f7ef&amp;color=0,173,163&amp;vtp=1&amp;bbb=1"/>
          <p:cNvSpPr/>
          <p:nvPr/>
        </p:nvSpPr>
        <p:spPr>
          <a:xfrm>
            <a:off x="612648" y="954024"/>
            <a:ext cx="10963656" cy="548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一、课内积累</a:t>
            </a:r>
            <a:endParaRPr lang="en-US" altLang="zh-CN" sz="3000" dirty="0"/>
          </a:p>
        </p:txBody>
      </p:sp>
      <p:sp>
        <p:nvSpPr>
          <p:cNvPr id="4" name="P_6#ebc99a570?sp=1&amp;pid=c94b2d35d&amp;color=0,0,0&amp;vtp=1&amp;bbb=1&amp;hb=1"/>
          <p:cNvSpPr/>
          <p:nvPr/>
        </p:nvSpPr>
        <p:spPr>
          <a:xfrm>
            <a:off x="612648" y="1529413"/>
            <a:ext cx="10963656" cy="520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运用语言描写刻画人物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我的地址是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城市路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温泽里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简而言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说到这儿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他又带着先前那种文雅的气派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同时突然再次露出亲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密的样子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就住在那儿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我朝他鞠了一躬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我的印象是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米考伯先生说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你在这个大都市的游历还不够广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要想穿过这座迷宫似的现代巴比伦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前往城市路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似乎还有困难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简而言之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说到这儿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米考伯又突然露出亲密的样子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你也许会迷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今天晚上我将乐于前来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以便让你知道一条最为便捷的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b0b803818?pid=c94b2d35d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技法解读</a:t>
            </a:r>
            <a:endParaRPr lang="en-US" altLang="zh-CN" sz="3000" dirty="0"/>
          </a:p>
        </p:txBody>
      </p:sp>
      <p:sp>
        <p:nvSpPr>
          <p:cNvPr id="3" name="P_7_BD#2905621eb?pid=b0b803818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米考伯先生详细地给我介绍地址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，话语中带着上等人屈尊俯就以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及喜欢卖弄学问的迂腐的味道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。他设身处地地替“我”着想，多次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“露出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亲密的样子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”，写出了米考伯先生的善良。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，是塑造人物形象的重要手段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。语言描写鲜明地展示人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物的性格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，生动地表现人物的思想感情，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深刻地反映人物的内心世界，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使读者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“如闻其声，如见其人”，给读者留下深刻的印象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。语言描写包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括人物的独白和对话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。独白是反映人物心理活动的重要手段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。对话可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以是两个人的对话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，也可以是几个人的相互交谈。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8fc36c08?pid=c94b2d35d&amp;color=0,0,0&amp;vtp=1&amp;bt=1&amp;bbb=1"/>
          <p:cNvSpPr/>
          <p:nvPr/>
        </p:nvSpPr>
        <p:spPr>
          <a:xfrm>
            <a:off x="612648" y="466344"/>
            <a:ext cx="10963656" cy="685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技法运用</a:t>
            </a:r>
            <a:endParaRPr lang="en-US" altLang="zh-CN" sz="3000" dirty="0"/>
          </a:p>
        </p:txBody>
      </p:sp>
      <p:sp>
        <p:nvSpPr>
          <p:cNvPr id="3" name="P_7_BD#b16eb340b?pid=28fc36c08&amp;color=0,0,0&amp;vtp=1&amp;bbb=1&amp;h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刚刚结束的考试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我考得一塌糊涂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不知不觉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我来到了一条小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巷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我慢慢地走着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我听到了一阵悠扬的琴声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那琴声仿佛有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一种魔力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吸引着我不由自主地向前走去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原来是一个老人在弹钢琴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老人弹完一曲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抬起头来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看到了我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他微笑着对我说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一个人在这里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（点评：“孩子”语言亲切，拉近距离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；“怎么一个人在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？”表示老人善于观察，是个热心肠的人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我有些不好意思地笑了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心情不好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随便走走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老人点了点头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心情不好的时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b16eb340b?pid=28fc36c08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候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听听音乐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也许会好一些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（点评：老人主动说“听听音乐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明他乐于助人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，善解人意）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我走上前去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轻轻地抚摸着那架钢琴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是我第一次如此近距离地接触钢琴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我感到一种莫名的兴奋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老人看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想试试吗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（点评：老人主动请我“试试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”，体现了他的慈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、善良、体贴）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我犹豫了一下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点了点头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_BD#b16eb340b?pid=28fc36c08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当弹完最后一个音符时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我抬起头来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看到老人正微笑地看着我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你弹得很好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我有些惊讶地看着他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真的吗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是我从来没有学过钢琴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老人笑了笑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学过并不一定弹得好</a:t>
            </a: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u="dotted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dotted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只要你有一颗热爱音乐的心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就足够了</a:t>
            </a:r>
            <a:r>
              <a:rPr lang="en-US" altLang="zh-CN" sz="2800" b="0" i="0" u="dotted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（点评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：老人的语言富含哲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，老人善于开导人、启发人，体现其睿智、热心的形象）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2024北京卷优秀作文《打开》）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00784668?pid=06920f7e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二、课外拓展</a:t>
            </a:r>
            <a:endParaRPr lang="en-US" altLang="zh-CN" sz="3000" dirty="0"/>
          </a:p>
        </p:txBody>
      </p:sp>
      <p:sp>
        <p:nvSpPr>
          <p:cNvPr id="3" name="P_6#707e25569?sp=1&amp;pid=600784668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大卫·科波菲尔（节选）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狄更斯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现在我接近了我一生中的一件大事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它是那么的难以忘却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以致从我开始叙述的时候起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我就看到它一步步地扩大起来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好像平原上的一座高塔似的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甚至把它那预示的阴影投射在我儿童时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代的一些事情上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在它发生之后多年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我常梦见它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我惊醒过来时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它给我的印象还是那样的新鲜活泼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在那寂静的夜里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它的狂暴似乎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仍在我的幽静的房内猖獗着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我有时仍会梦见它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c0e5d4692?lid=c0e5d4692&amp;cid=c0e5d469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029968"/>
            <a:ext cx="429768" cy="429768"/>
          </a:xfrm>
          <a:prstGeom prst="rect">
            <a:avLst/>
          </a:prstGeom>
        </p:spPr>
      </p:pic>
      <p:sp>
        <p:nvSpPr>
          <p:cNvPr id="3" name="C_1#目录1:c0e5d4692?lid=c0e5d4692&amp;cid=c0e5d4692&amp;vtp=1&amp;bt=1&amp;bbb=1">
            <a:hlinkClick r:id="rId1" action="ppaction://hlinksldjump"/>
          </p:cNvPr>
          <p:cNvSpPr/>
          <p:nvPr/>
        </p:nvSpPr>
        <p:spPr>
          <a:xfrm>
            <a:off x="3776472" y="1984248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c0e5d4692?lid=68383d5df&amp;cid=68383d5d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935224"/>
            <a:ext cx="429768" cy="429768"/>
          </a:xfrm>
          <a:prstGeom prst="rect">
            <a:avLst/>
          </a:prstGeom>
        </p:spPr>
      </p:pic>
      <p:sp>
        <p:nvSpPr>
          <p:cNvPr id="5" name="C_1#目录1:c0e5d4692?lid=68383d5df&amp;cid=68383d5df&amp;vtp=1&amp;bbb=1">
            <a:hlinkClick r:id="rId3" action="ppaction://hlinksldjump"/>
          </p:cNvPr>
          <p:cNvSpPr/>
          <p:nvPr/>
        </p:nvSpPr>
        <p:spPr>
          <a:xfrm>
            <a:off x="3776472" y="2880360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  <p:pic>
        <p:nvPicPr>
          <p:cNvPr id="6" name="C_1#目录1:c0e5d4692?lid=101951a85&amp;cid=101951a85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831336"/>
            <a:ext cx="429768" cy="429768"/>
          </a:xfrm>
          <a:prstGeom prst="rect">
            <a:avLst/>
          </a:prstGeom>
        </p:spPr>
      </p:pic>
      <p:sp>
        <p:nvSpPr>
          <p:cNvPr id="7" name="C_1#目录1:c0e5d4692?lid=101951a85&amp;cid=101951a85&amp;vtp=1&amp;bbb=1">
            <a:hlinkClick r:id="rId4" action="ppaction://hlinksldjump"/>
          </p:cNvPr>
          <p:cNvSpPr/>
          <p:nvPr/>
        </p:nvSpPr>
        <p:spPr>
          <a:xfrm>
            <a:off x="3776472" y="3776472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文本联读·拓思维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我会由暴风雨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或偶然提及的海滨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联想到它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我要照着我清楚地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看到它发生的情形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把它记录下来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我并不是在回忆它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而是看到它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在发生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因为它又在我面前重演了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移民出国的船起航的日子越来越近了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为了把即将移民澳洲的爱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弥丽的信交给她曾经的恋人哈姆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我乘邮车一路顶风冒雨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历尽艰险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从伦敦来到雅茅斯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到达终点时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我因为太疲倦了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上了客栈的床便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坠入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如同从高塔上坠下悬崖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深沉的梦乡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我梦见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在隆隆的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炮声中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我和两个好友正在围攻一座城镇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不过那两人是谁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我可说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不上来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635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隆隆的炮声如此响亮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而且不绝于耳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因而我很想听到的东西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怎么也听不到了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直到我大力挣扎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醒了过来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天色已经大亮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九点钟了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代替隆隆炮声的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已是暴风雨的怒吼了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有人在敲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边敲边叫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我大声问道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有条船出事了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我从床上一跃而起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什么船出事了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一条大帆船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从西班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牙或葡萄牙来的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船上装的是水果和酒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你要是想去看看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就赶快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海滩上的人都认为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它随时都会粉碎的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这紧张的声音沿着楼梯叫喊着走了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我尽可能快地穿上衣服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奔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上大街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在我前面已经有许多人朝海滩方向奔去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我也朝那儿跑去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超过了不少人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很快就来到汹涌澎湃的大海面前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就在我们前面不远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那只船的一支桅杆已在离甲板六七英尺高处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折断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倒在船舷一侧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跟乱七八糟的船帆和索具纠缠在一起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随着船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的起伏翻腾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它一刻不停地在起伏翻腾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猛烈得难以想象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这堆乱糟糟的东西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都使劲地往船舷上敲打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像要把它打瘪进去似的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即便到了这种时候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船上的人还是努力想把船损坏的这部分砍掉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于船的这一侧朝向我们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当它向我们这面倾侧时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我清楚地看到船上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的人都在挥动斧子砍着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其中有一个留着长发的人最为活跃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格外引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人注目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可是就在这一刹那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岸上发出一片喊叫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声音盖过风吼浪啸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原来海上掀起一个巨浪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打在颠簸起伏的破船上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把甲板上的人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酒桶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木板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舷墙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全都像堆玩具似的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统统扫进了汹涌的波涛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只剩下留着长发的人紧抱着残存的桅杆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岸上的男人们呻吟着紧扣双手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女人们尖叫着转过脸去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另有一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发疯似的在沙滩上奔来奔去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求人救人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但谁也无能为力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发现我自己就是其中的一个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发疯似的央求我认识的一群水手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那遭难的人在我们眼前丧命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就在这时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我发现沙滩的人群中有了新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的骚动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看见人们往两旁分开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哈姆拨开众人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来到前面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被眼前这新的可怕景象弄得惊慌失措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可他脸上的决心和望着大海的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跟我记得的爱弥丽出走后那天早上的神情完全一样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依然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唤醒了我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使我意识到他面临的危险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我朝他奔去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用双臂搂住他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把他往回拖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央求刚才跟我说话的那些人不要听他的话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不要存心让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人去送命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不要让他离开沙滩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面对这个从容地视死如归的人的这种决心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在场的人一半都听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惯他指挥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求他别去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倒不如求风留情更有希望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大卫少爷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握住我的手说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要是我的时辰到了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那就来吧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要是还没到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那就再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上天保佑你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保佑所有的人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伙计们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帮我做好准备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我这就去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失事的船正在破裂之中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我看到它正在拦腰裂成两段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桅杆上那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个唯一幸存的人的生命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已经到了千钧一发的时刻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但他仍紧抱住桅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杆不放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他头戴一顶式样特别的红色便帽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不像水手的那样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较鲜艳的颜色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为他暂时把死亡挡住的那几块木板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在翻动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在滑出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预示他即将死亡的钟声在叮当作响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我们大家都看到他挥动着那顶帽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我看到了他这个动作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觉得自己简直快要疯了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因为这一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使我回想起一个一度是我的亲密朋友的人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哈姆独自站在那儿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注视着大海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身后是屏声敛息的寂静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是暴风巨浪的怒吼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待到一个巨大的回头浪退去时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他朝身后拉住拴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在他身上的绳索的那几个人瞥了一眼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便跟在那个回头浪后面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扎进大海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跟凶浪搏斗起来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他一会儿被抛上浪尖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一会儿沉入浪谷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sp=1&amp;pid=600784668&amp;color=0,0,0&amp;vtp=1&amp;bbb=1&amp;hb=1"/>
          <p:cNvSpPr/>
          <p:nvPr/>
        </p:nvSpPr>
        <p:spPr>
          <a:xfrm>
            <a:off x="612648" y="468000"/>
            <a:ext cx="10963656" cy="56217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一会儿又埋进浪沫中间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一会儿被冲回海岸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一会儿被冲向破船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他一直勇敢地拼命搏斗着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这段距离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本来不算什么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可是暴风和海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浪的威力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使得这场搏斗成了生死之争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他终于靠近破船了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近到他只要再使劲划一下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就能抓住破船了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可是就在这时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绿色巨浪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像高大的山坡似的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从船的外侧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朝海岸的方向卷了过来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哈姆仿佛猛地一跃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被卷进了巨浪之中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而那条船也不见了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当我奔向他们把他拖回来的地点时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只看到海里有一些碎片在打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着旋涡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好像打碎的只不过是只木桶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人人脸上都露出一片惊慌之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他已毫无知觉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死了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被海浪冲到岸边的还有一具尸体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我看见对爱弥丽始乱终弃的斯蒂福思头枕着胳膊躺在那儿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就像我以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前在学校里经常看到的他躺着时的那种样子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37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07e25569?pid=600784668&amp;color=0,0,0&amp;vtp=1&amp;bt=1&amp;bbb=1&amp;h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名师赏评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文本展现了狄更斯细腻的叙事技巧和高超的人物塑造手法。文本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通过暴风雨的背景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，营造了一种紧张、悲壮的氛围。以第一人称“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的视角叙述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，通过“我”的所见所闻描述整个事件，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增强故事的真实性;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“我”的口吻讲述故事，有利于抒发情感。用回忆的方式叙述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，采用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倒叙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，首段引出这个令“我”难以忘怀的事件，设置悬念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，激发读者阅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读兴趣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。语言精彩，采用多种修辞手法，夸张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、比喻等修辞的运用丰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富多彩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；运用伏笔照应，结尾处“我”认出斯蒂福思的尸体与前文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“留着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”“红色便帽”等形成照应。通过梦境与现实交织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，增强了事件的现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实感和冲击力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，整体氛围既有悲剧性，又充满了对人性的深思。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338446f4?pid=06920f7ef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三、读写结合</a:t>
            </a:r>
            <a:endParaRPr lang="en-US" altLang="zh-CN" sz="3000" dirty="0"/>
          </a:p>
        </p:txBody>
      </p:sp>
      <p:sp>
        <p:nvSpPr>
          <p:cNvPr id="3" name="QB_6_BD.52_1#d3f07bfba?pid=e338446f4&amp;color=0,0,0&amp;vtp=1&amp;bbb=1&amp;hb=1&amp;hltap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请围绕“成长”这一主题，以第一人称视角写一个语段，可以是对往事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的追忆，也可以是对正在经历的事件的想法。200字左右。（10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53_1#d3f07bfba?pid=e338446f4&amp;color=0,0,0&amp;vtp=1&amp;bbb=1&amp;hb=1&amp;hla=1"/>
          <p:cNvSpPr/>
          <p:nvPr/>
        </p:nvSpPr>
        <p:spPr>
          <a:xfrm>
            <a:off x="612648" y="232242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示例）一年前，我进入高中。那时的我还沉浸在初中的光环中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以为自己还能像初中一样数一数二。直到第一次月考打破了我的幻想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我第一次真切地感受到自己只是一名普通学生，而我的同学都相当优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秀。我开始怀疑自己的能力。现在，我内心的自卑又冒了芽。我看着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同桌</a:t>
            </a:r>
            <a:r>
              <a:rPr lang="zh-CN" altLang="en-US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面前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字迹清晰的试卷，无端地感慨：别看他们平时说说笑笑，做</a:t>
            </a:r>
            <a:endParaRPr lang="en-US" altLang="zh-CN" sz="2800" b="1" i="0" dirty="0" err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起题来可是一点都不马虎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3_2#d3f07bfba?pid=e338446f4&amp;color=0,0,0&amp;mp=1&amp;vtp=1&amp;bt=1&amp;bbb=1&amp;hb=1&amp;hltap=1"/>
          <p:cNvSpPr/>
          <p:nvPr/>
        </p:nvSpPr>
        <p:spPr>
          <a:xfrm>
            <a:off x="612648" y="4934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52_1#d3f07bfba?pid=e338446f4&amp;color=0,0,0&amp;mp=1&amp;vtp=1&amp;bt=1&amp;bbb=1&amp;hb=1&amp;hla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我什么时候才能达到他们的水平呢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？虽然这样的想法萦绕在我心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，可我已经不会被它动摇。我深吸一口气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，现在我已经全部弄清楚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试卷上的题目了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，下次我会做得更好。（围绕“成长”主题4分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，运用第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一人称视角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3分，符合字数要求3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0e5d4692.fixed?pid=cabd92877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c0e5d469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f581ec15?pid=c0e5d469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1e1b0433c?htil=1&amp;pid=3f581ec15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2288" y="1211030"/>
            <a:ext cx="2395728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1e1b0433c?htil=1&amp;pid=3f581ec15&amp;color=0,0,0&amp;vtp=1&amp;bbb=1&amp;hb=1&amp;hs=1"/>
          <p:cNvSpPr/>
          <p:nvPr/>
        </p:nvSpPr>
        <p:spPr>
          <a:xfrm>
            <a:off x="612648" y="1174454"/>
            <a:ext cx="8430768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狄更斯（1812—1870），英国作家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狄更斯出生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于英国朴次茅斯的波特西地区的一个穷苦家庭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，只上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过几年学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,全靠刻苦自学和艰辛劳动成为知名作家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毕生的活动和创作，始终与时代潮流同步。狄更斯主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要以写实笔法揭露社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会上层和资产阶级的虚伪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、贪婪、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卑鄙、凶残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，以理想主义和浪漫主义的豪情讴歌人性中的真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、善、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美，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憧憬更合理的社会和更美好的人生。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dirty="0"/>
          </a:p>
        </p:txBody>
      </p:sp>
      <p:sp>
        <p:nvSpPr>
          <p:cNvPr id="5" name="P_5_BD#1e1b0433c?htil=1&amp;pid=3f581ec15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e1b0433c?htil=1&amp;pid=3f581ec15&amp;color=0,0,0&amp;vtp=1&amp;bbb=1&amp;hb=1&amp;hs=1"/>
          <p:cNvSpPr/>
          <p:nvPr/>
        </p:nvSpPr>
        <p:spPr>
          <a:xfrm>
            <a:off x="612648" y="468000"/>
            <a:ext cx="10968012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狄更斯特别注重描写生活在英国社会底层的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“小人物”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的生活遭遇，深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刻地反映了当时英国复杂的社会现实，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是英国现实主义文学的重要代</a:t>
            </a:r>
            <a:endParaRPr lang="zh-CN" altLang="en-US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。他的小说气势宏伟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、通俗流畅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、幽默犀利而又充满感伤情调，心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理描写细致入微，对英国文学发展产生了深远的影响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：《匹克威克先生外传》《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雾都孤儿》《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双城记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大前程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》《老古玩店》《大卫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·科波菲尔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3f47a971?pid=c0e5d4692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44804fe66?pid=13f47a971&amp;color=0,0,0&amp;vtp=1&amp;bbb=1&amp;hb=1"/>
          <p:cNvSpPr/>
          <p:nvPr/>
        </p:nvSpPr>
        <p:spPr>
          <a:xfrm>
            <a:off x="612648" y="1159274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不幸的童年：狄更斯的童年是不幸的。他出身于社会底层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，父亲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是海军中的职员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，嗜酒好客，经常入不敷出。狄更斯10岁时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，全家被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迫迁入负债者监狱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冷酷的社会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：19世纪50年代，英国完成了工业革命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，机器的普遍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使用和国内外铁路建设事业的大发展，推动了英国工业的迅猛发展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资本主义经济的发展带来了资产阶级的贪欲和冷酷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，剥削和压迫成为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普遍的社会现象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。当时社会两极分化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，上层人物穷奢极侈而劳动人民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却饱尝失业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、贫穷、疾病、饥饿之苦。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16268</Words>
  <Application>WPS 演示</Application>
  <PresentationFormat>宽屏</PresentationFormat>
  <Paragraphs>670</Paragraphs>
  <Slides>59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59</vt:i4>
      </vt:variant>
    </vt:vector>
  </HeadingPairs>
  <TitlesOfParts>
    <vt:vector size="73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2025-03-29T02:13:00Z</dcterms:created>
  <dcterms:modified xsi:type="dcterms:W3CDTF">2025-09-03T07:53:46Z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52B0BD3B2C3144E5BF6D9DB5FA89C616_12</vt:lpwstr>
  </property>
  <property fmtid="{D5CDD505-2E9C-101B-9397-08002B2CF9AE}" pid="3" name="KSOProductBuildVer">
    <vt:lpwstr>2052-12.1.0.22529</vt:lpwstr>
  </property>
</Properties>
</file>